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82" r:id="rId2"/>
  </p:sldMasterIdLst>
  <p:sldIdLst>
    <p:sldId id="256" r:id="rId3"/>
    <p:sldId id="738" r:id="rId4"/>
    <p:sldId id="287" r:id="rId5"/>
    <p:sldId id="257" r:id="rId6"/>
    <p:sldId id="258" r:id="rId7"/>
    <p:sldId id="732" r:id="rId8"/>
    <p:sldId id="728" r:id="rId9"/>
    <p:sldId id="729" r:id="rId10"/>
    <p:sldId id="727" r:id="rId11"/>
    <p:sldId id="726" r:id="rId12"/>
    <p:sldId id="536" r:id="rId13"/>
    <p:sldId id="734" r:id="rId14"/>
    <p:sldId id="735" r:id="rId15"/>
    <p:sldId id="736" r:id="rId16"/>
    <p:sldId id="300" r:id="rId17"/>
    <p:sldId id="720" r:id="rId18"/>
    <p:sldId id="715" r:id="rId19"/>
    <p:sldId id="724" r:id="rId20"/>
    <p:sldId id="271" r:id="rId21"/>
    <p:sldId id="273" r:id="rId22"/>
  </p:sldIdLst>
  <p:sldSz cx="9144000" cy="6858000" type="screen4x3"/>
  <p:notesSz cx="6858000" cy="9144000"/>
  <p:defaultTextStyle>
    <a:defPPr lvl="0">
      <a:defRPr lang="ru-RU"/>
    </a:defPPr>
    <a:lvl1pPr lvl="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lvl="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lvl="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lvl="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lvl="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lvl="5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lvl="6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lvl="7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lvl="8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55F48-8DAC-46FA-9019-D8AC32610D3B}" type="doc">
      <dgm:prSet loTypeId="urn:microsoft.com/office/officeart/2005/8/layout/vList3#1" loCatId="list" qsTypeId="urn:microsoft.com/office/officeart/2005/8/quickstyle/simple1" qsCatId="simple" csTypeId="urn:microsoft.com/office/officeart/2005/8/colors/accent1_1" csCatId="accent1" phldr="1"/>
      <dgm:spPr/>
    </dgm:pt>
    <dgm:pt modelId="{4A7DB0D4-1FA7-4815-8DEA-2BC1FFA020C2}">
      <dgm:prSet phldrT="[Текст]"/>
      <dgm:spPr/>
      <dgm:t>
        <a:bodyPr/>
        <a:lstStyle/>
        <a:p>
          <a:r>
            <a:rPr lang="ru-RU" dirty="0"/>
            <a:t>Специально организованное обучение должно начинаться сразу после выявления отклонения в развитии ребенка</a:t>
          </a:r>
        </a:p>
      </dgm:t>
    </dgm:pt>
    <dgm:pt modelId="{02133D6F-A6FF-4757-90D2-3D3C353FDEE7}" type="parTrans" cxnId="{955AB5F0-C945-4186-A172-C14467DD9884}">
      <dgm:prSet/>
      <dgm:spPr/>
      <dgm:t>
        <a:bodyPr/>
        <a:lstStyle/>
        <a:p>
          <a:endParaRPr lang="ru-RU"/>
        </a:p>
      </dgm:t>
    </dgm:pt>
    <dgm:pt modelId="{0FABB1AE-3D83-4B1F-9C1E-871F322159A3}" type="sibTrans" cxnId="{955AB5F0-C945-4186-A172-C14467DD9884}">
      <dgm:prSet/>
      <dgm:spPr/>
      <dgm:t>
        <a:bodyPr/>
        <a:lstStyle/>
        <a:p>
          <a:endParaRPr lang="ru-RU"/>
        </a:p>
      </dgm:t>
    </dgm:pt>
    <dgm:pt modelId="{9BA9957B-CFDE-4056-AAEE-BF9120BD238B}">
      <dgm:prSet phldrT="[Текст]"/>
      <dgm:spPr/>
      <dgm:t>
        <a:bodyPr/>
        <a:lstStyle/>
        <a:p>
          <a:r>
            <a:rPr lang="ru-RU" dirty="0"/>
            <a:t>Изменение содержания образования: введение специальных разделов в Программе, сокращение объема содержания</a:t>
          </a:r>
        </a:p>
      </dgm:t>
    </dgm:pt>
    <dgm:pt modelId="{965A6D2A-136A-448A-BA34-02C4FEDFAFF3}" type="parTrans" cxnId="{76524401-5618-4F0A-9199-9897A289C15D}">
      <dgm:prSet/>
      <dgm:spPr/>
      <dgm:t>
        <a:bodyPr/>
        <a:lstStyle/>
        <a:p>
          <a:endParaRPr lang="ru-RU"/>
        </a:p>
      </dgm:t>
    </dgm:pt>
    <dgm:pt modelId="{35ED1E1B-729D-480A-AFA5-8A0BE29029F8}" type="sibTrans" cxnId="{76524401-5618-4F0A-9199-9897A289C15D}">
      <dgm:prSet/>
      <dgm:spPr/>
      <dgm:t>
        <a:bodyPr/>
        <a:lstStyle/>
        <a:p>
          <a:endParaRPr lang="ru-RU"/>
        </a:p>
      </dgm:t>
    </dgm:pt>
    <dgm:pt modelId="{051ED458-8941-465A-8FC8-C32E6B146929}">
      <dgm:prSet phldrT="[Текст]"/>
      <dgm:spPr/>
      <dgm:t>
        <a:bodyPr/>
        <a:lstStyle/>
        <a:p>
          <a:r>
            <a:rPr lang="ru-RU" dirty="0"/>
            <a:t>Использование специальных методов, приемов и средств обучения, в том числе – специализированных компьютерных технологий</a:t>
          </a:r>
        </a:p>
      </dgm:t>
    </dgm:pt>
    <dgm:pt modelId="{2270F853-5477-4B44-8622-57B31DCA8AC1}" type="parTrans" cxnId="{0D2471D7-8EB7-49F3-86D2-92387504E0DD}">
      <dgm:prSet/>
      <dgm:spPr/>
      <dgm:t>
        <a:bodyPr/>
        <a:lstStyle/>
        <a:p>
          <a:endParaRPr lang="ru-RU"/>
        </a:p>
      </dgm:t>
    </dgm:pt>
    <dgm:pt modelId="{57723B50-E610-4ED2-BCB0-D8591F218E23}" type="sibTrans" cxnId="{0D2471D7-8EB7-49F3-86D2-92387504E0DD}">
      <dgm:prSet/>
      <dgm:spPr/>
      <dgm:t>
        <a:bodyPr/>
        <a:lstStyle/>
        <a:p>
          <a:endParaRPr lang="ru-RU"/>
        </a:p>
      </dgm:t>
    </dgm:pt>
    <dgm:pt modelId="{AFB80DE1-E5A7-4490-9F1A-1CB0F35468EA}">
      <dgm:prSet/>
      <dgm:spPr/>
      <dgm:t>
        <a:bodyPr/>
        <a:lstStyle/>
        <a:p>
          <a:r>
            <a:rPr lang="ru-RU" dirty="0"/>
            <a:t>Индивидуализация обучения</a:t>
          </a:r>
        </a:p>
      </dgm:t>
    </dgm:pt>
    <dgm:pt modelId="{4D90A100-B1D0-4170-AE35-37C5EE9B2925}" type="parTrans" cxnId="{2AB4F5BA-A354-46B8-835A-BA3BDED1F538}">
      <dgm:prSet/>
      <dgm:spPr/>
      <dgm:t>
        <a:bodyPr/>
        <a:lstStyle/>
        <a:p>
          <a:endParaRPr lang="ru-RU"/>
        </a:p>
      </dgm:t>
    </dgm:pt>
    <dgm:pt modelId="{FDA4EA2E-8009-43E6-B623-4AAF09BC9E02}" type="sibTrans" cxnId="{2AB4F5BA-A354-46B8-835A-BA3BDED1F538}">
      <dgm:prSet/>
      <dgm:spPr/>
      <dgm:t>
        <a:bodyPr/>
        <a:lstStyle/>
        <a:p>
          <a:endParaRPr lang="ru-RU"/>
        </a:p>
      </dgm:t>
    </dgm:pt>
    <dgm:pt modelId="{D09EF96E-E00A-427A-87D2-D93EA2A24144}">
      <dgm:prSet/>
      <dgm:spPr/>
      <dgm:t>
        <a:bodyPr/>
        <a:lstStyle/>
        <a:p>
          <a:r>
            <a:rPr lang="ru-RU" dirty="0"/>
            <a:t>Обеспечение особой пространственной и временной организации образовательной среды</a:t>
          </a:r>
        </a:p>
      </dgm:t>
    </dgm:pt>
    <dgm:pt modelId="{6A63AC1C-2119-475A-9A38-AEA0DA221D9D}" type="parTrans" cxnId="{2BCFC832-C436-4723-AB2E-7A94793D2D6C}">
      <dgm:prSet/>
      <dgm:spPr/>
      <dgm:t>
        <a:bodyPr/>
        <a:lstStyle/>
        <a:p>
          <a:endParaRPr lang="ru-RU"/>
        </a:p>
      </dgm:t>
    </dgm:pt>
    <dgm:pt modelId="{EF570782-A006-4F5F-877A-F82701329D88}" type="sibTrans" cxnId="{2BCFC832-C436-4723-AB2E-7A94793D2D6C}">
      <dgm:prSet/>
      <dgm:spPr/>
      <dgm:t>
        <a:bodyPr/>
        <a:lstStyle/>
        <a:p>
          <a:endParaRPr lang="ru-RU"/>
        </a:p>
      </dgm:t>
    </dgm:pt>
    <dgm:pt modelId="{31F29F2A-F603-426A-A9E8-F132FB068A29}">
      <dgm:prSet/>
      <dgm:spPr/>
      <dgm:t>
        <a:bodyPr/>
        <a:lstStyle/>
        <a:p>
          <a:r>
            <a:rPr lang="ru-RU" dirty="0"/>
            <a:t>Максимальное расширение образовательного пространства</a:t>
          </a:r>
        </a:p>
      </dgm:t>
    </dgm:pt>
    <dgm:pt modelId="{F0D85885-C3D3-427F-84BB-461D4CD153A4}" type="parTrans" cxnId="{9403AE42-EC58-45D0-A94B-6D6C4384B30F}">
      <dgm:prSet/>
      <dgm:spPr/>
      <dgm:t>
        <a:bodyPr/>
        <a:lstStyle/>
        <a:p>
          <a:endParaRPr lang="ru-RU"/>
        </a:p>
      </dgm:t>
    </dgm:pt>
    <dgm:pt modelId="{47C538C2-B71A-4E24-87E4-6DB0E0058F28}" type="sibTrans" cxnId="{9403AE42-EC58-45D0-A94B-6D6C4384B30F}">
      <dgm:prSet/>
      <dgm:spPr/>
      <dgm:t>
        <a:bodyPr/>
        <a:lstStyle/>
        <a:p>
          <a:endParaRPr lang="ru-RU"/>
        </a:p>
      </dgm:t>
    </dgm:pt>
    <dgm:pt modelId="{B777645A-DB8F-4564-AE2D-E87F76613704}" type="pres">
      <dgm:prSet presAssocID="{23355F48-8DAC-46FA-9019-D8AC32610D3B}" presName="linearFlow" presStyleCnt="0">
        <dgm:presLayoutVars>
          <dgm:dir/>
          <dgm:resizeHandles val="exact"/>
        </dgm:presLayoutVars>
      </dgm:prSet>
      <dgm:spPr/>
    </dgm:pt>
    <dgm:pt modelId="{8A4FEDE8-FECD-4D32-A878-704AFAC8699F}" type="pres">
      <dgm:prSet presAssocID="{4A7DB0D4-1FA7-4815-8DEA-2BC1FFA020C2}" presName="composite" presStyleCnt="0"/>
      <dgm:spPr/>
    </dgm:pt>
    <dgm:pt modelId="{DA6DA4E0-293D-4C53-B32D-A1D645E19955}" type="pres">
      <dgm:prSet presAssocID="{4A7DB0D4-1FA7-4815-8DEA-2BC1FFA020C2}" presName="imgShp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FE75050-0FFB-4D55-BC71-21689C7BF572}" type="pres">
      <dgm:prSet presAssocID="{4A7DB0D4-1FA7-4815-8DEA-2BC1FFA020C2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AE6BE4-04C0-4B08-9BD3-DF08CA18774D}" type="pres">
      <dgm:prSet presAssocID="{0FABB1AE-3D83-4B1F-9C1E-871F322159A3}" presName="spacing" presStyleCnt="0"/>
      <dgm:spPr/>
    </dgm:pt>
    <dgm:pt modelId="{E28100D1-F016-458B-9CD5-D19E77BA63BB}" type="pres">
      <dgm:prSet presAssocID="{9BA9957B-CFDE-4056-AAEE-BF9120BD238B}" presName="composite" presStyleCnt="0"/>
      <dgm:spPr/>
    </dgm:pt>
    <dgm:pt modelId="{AD451DC8-3408-4064-88C8-FB3B6876F904}" type="pres">
      <dgm:prSet presAssocID="{9BA9957B-CFDE-4056-AAEE-BF9120BD238B}" presName="imgShp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09F46E6-A7EA-45A9-8362-F16DE750D4A1}" type="pres">
      <dgm:prSet presAssocID="{9BA9957B-CFDE-4056-AAEE-BF9120BD238B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874B8-4EA9-47BC-AEA8-7C285D867B34}" type="pres">
      <dgm:prSet presAssocID="{35ED1E1B-729D-480A-AFA5-8A0BE29029F8}" presName="spacing" presStyleCnt="0"/>
      <dgm:spPr/>
    </dgm:pt>
    <dgm:pt modelId="{911E21BA-98CE-436F-BA84-CA7A9B468774}" type="pres">
      <dgm:prSet presAssocID="{051ED458-8941-465A-8FC8-C32E6B146929}" presName="composite" presStyleCnt="0"/>
      <dgm:spPr/>
    </dgm:pt>
    <dgm:pt modelId="{C6B1C769-E2A5-4A64-BD5F-CE89A45C6EA6}" type="pres">
      <dgm:prSet presAssocID="{051ED458-8941-465A-8FC8-C32E6B146929}" presName="imgShp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44E3CF2-50E4-4C66-A621-6A77DAAA4296}" type="pres">
      <dgm:prSet presAssocID="{051ED458-8941-465A-8FC8-C32E6B146929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5DC25-8AB4-4F60-9068-340951DA7370}" type="pres">
      <dgm:prSet presAssocID="{57723B50-E610-4ED2-BCB0-D8591F218E23}" presName="spacing" presStyleCnt="0"/>
      <dgm:spPr/>
    </dgm:pt>
    <dgm:pt modelId="{DDF6DF04-8493-43FE-B733-E73A66B60EF1}" type="pres">
      <dgm:prSet presAssocID="{AFB80DE1-E5A7-4490-9F1A-1CB0F35468EA}" presName="composite" presStyleCnt="0"/>
      <dgm:spPr/>
    </dgm:pt>
    <dgm:pt modelId="{78422735-FA43-4A26-9F34-E04DA546F004}" type="pres">
      <dgm:prSet presAssocID="{AFB80DE1-E5A7-4490-9F1A-1CB0F35468EA}" presName="imgShp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A0D0349-086D-4452-80BB-A055EE973710}" type="pres">
      <dgm:prSet presAssocID="{AFB80DE1-E5A7-4490-9F1A-1CB0F35468EA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2253B1-F32F-467D-B576-C12E4CEEDD27}" type="pres">
      <dgm:prSet presAssocID="{FDA4EA2E-8009-43E6-B623-4AAF09BC9E02}" presName="spacing" presStyleCnt="0"/>
      <dgm:spPr/>
    </dgm:pt>
    <dgm:pt modelId="{5C136225-9735-40A6-8F50-2018ED93463C}" type="pres">
      <dgm:prSet presAssocID="{D09EF96E-E00A-427A-87D2-D93EA2A24144}" presName="composite" presStyleCnt="0"/>
      <dgm:spPr/>
    </dgm:pt>
    <dgm:pt modelId="{4938D941-D619-470F-843B-EDED4361184E}" type="pres">
      <dgm:prSet presAssocID="{D09EF96E-E00A-427A-87D2-D93EA2A24144}" presName="imgShp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7B38B0D8-81C6-42E7-A5CA-63AEF2E0BB90}" type="pres">
      <dgm:prSet presAssocID="{D09EF96E-E00A-427A-87D2-D93EA2A24144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5E0E6F-5505-401F-B3DC-D396B3965758}" type="pres">
      <dgm:prSet presAssocID="{EF570782-A006-4F5F-877A-F82701329D88}" presName="spacing" presStyleCnt="0"/>
      <dgm:spPr/>
    </dgm:pt>
    <dgm:pt modelId="{D3C83C05-EEA5-47AF-AC22-89FFFDE0BF8A}" type="pres">
      <dgm:prSet presAssocID="{31F29F2A-F603-426A-A9E8-F132FB068A29}" presName="composite" presStyleCnt="0"/>
      <dgm:spPr/>
    </dgm:pt>
    <dgm:pt modelId="{EFC87B22-8379-4E20-A9AD-48DD28927AC6}" type="pres">
      <dgm:prSet presAssocID="{31F29F2A-F603-426A-A9E8-F132FB068A29}" presName="imgShp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744E7E83-CB2C-4176-ADE1-9F6FAA490CBB}" type="pres">
      <dgm:prSet presAssocID="{31F29F2A-F603-426A-A9E8-F132FB068A29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4669F5-1B7A-4195-A000-0918A8A2B4F3}" type="presOf" srcId="{23355F48-8DAC-46FA-9019-D8AC32610D3B}" destId="{B777645A-DB8F-4564-AE2D-E87F76613704}" srcOrd="0" destOrd="0" presId="urn:microsoft.com/office/officeart/2005/8/layout/vList3#1"/>
    <dgm:cxn modelId="{9403AE42-EC58-45D0-A94B-6D6C4384B30F}" srcId="{23355F48-8DAC-46FA-9019-D8AC32610D3B}" destId="{31F29F2A-F603-426A-A9E8-F132FB068A29}" srcOrd="5" destOrd="0" parTransId="{F0D85885-C3D3-427F-84BB-461D4CD153A4}" sibTransId="{47C538C2-B71A-4E24-87E4-6DB0E0058F28}"/>
    <dgm:cxn modelId="{9E23FB7B-660D-4704-B6FB-6081C11763FE}" type="presOf" srcId="{9BA9957B-CFDE-4056-AAEE-BF9120BD238B}" destId="{709F46E6-A7EA-45A9-8362-F16DE750D4A1}" srcOrd="0" destOrd="0" presId="urn:microsoft.com/office/officeart/2005/8/layout/vList3#1"/>
    <dgm:cxn modelId="{B2FE24E3-0301-4294-AE38-2A66239792CF}" type="presOf" srcId="{D09EF96E-E00A-427A-87D2-D93EA2A24144}" destId="{7B38B0D8-81C6-42E7-A5CA-63AEF2E0BB90}" srcOrd="0" destOrd="0" presId="urn:microsoft.com/office/officeart/2005/8/layout/vList3#1"/>
    <dgm:cxn modelId="{9E470A7F-06A1-41DD-8440-E6265AC12F75}" type="presOf" srcId="{AFB80DE1-E5A7-4490-9F1A-1CB0F35468EA}" destId="{3A0D0349-086D-4452-80BB-A055EE973710}" srcOrd="0" destOrd="0" presId="urn:microsoft.com/office/officeart/2005/8/layout/vList3#1"/>
    <dgm:cxn modelId="{79756BEA-89AC-4736-A2CD-9E527378629B}" type="presOf" srcId="{4A7DB0D4-1FA7-4815-8DEA-2BC1FFA020C2}" destId="{BFE75050-0FFB-4D55-BC71-21689C7BF572}" srcOrd="0" destOrd="0" presId="urn:microsoft.com/office/officeart/2005/8/layout/vList3#1"/>
    <dgm:cxn modelId="{D654A790-E354-4800-8AB7-95F641DA50A3}" type="presOf" srcId="{31F29F2A-F603-426A-A9E8-F132FB068A29}" destId="{744E7E83-CB2C-4176-ADE1-9F6FAA490CBB}" srcOrd="0" destOrd="0" presId="urn:microsoft.com/office/officeart/2005/8/layout/vList3#1"/>
    <dgm:cxn modelId="{955AB5F0-C945-4186-A172-C14467DD9884}" srcId="{23355F48-8DAC-46FA-9019-D8AC32610D3B}" destId="{4A7DB0D4-1FA7-4815-8DEA-2BC1FFA020C2}" srcOrd="0" destOrd="0" parTransId="{02133D6F-A6FF-4757-90D2-3D3C353FDEE7}" sibTransId="{0FABB1AE-3D83-4B1F-9C1E-871F322159A3}"/>
    <dgm:cxn modelId="{2BCFC832-C436-4723-AB2E-7A94793D2D6C}" srcId="{23355F48-8DAC-46FA-9019-D8AC32610D3B}" destId="{D09EF96E-E00A-427A-87D2-D93EA2A24144}" srcOrd="4" destOrd="0" parTransId="{6A63AC1C-2119-475A-9A38-AEA0DA221D9D}" sibTransId="{EF570782-A006-4F5F-877A-F82701329D88}"/>
    <dgm:cxn modelId="{76524401-5618-4F0A-9199-9897A289C15D}" srcId="{23355F48-8DAC-46FA-9019-D8AC32610D3B}" destId="{9BA9957B-CFDE-4056-AAEE-BF9120BD238B}" srcOrd="1" destOrd="0" parTransId="{965A6D2A-136A-448A-BA34-02C4FEDFAFF3}" sibTransId="{35ED1E1B-729D-480A-AFA5-8A0BE29029F8}"/>
    <dgm:cxn modelId="{0D2471D7-8EB7-49F3-86D2-92387504E0DD}" srcId="{23355F48-8DAC-46FA-9019-D8AC32610D3B}" destId="{051ED458-8941-465A-8FC8-C32E6B146929}" srcOrd="2" destOrd="0" parTransId="{2270F853-5477-4B44-8622-57B31DCA8AC1}" sibTransId="{57723B50-E610-4ED2-BCB0-D8591F218E23}"/>
    <dgm:cxn modelId="{2AB4F5BA-A354-46B8-835A-BA3BDED1F538}" srcId="{23355F48-8DAC-46FA-9019-D8AC32610D3B}" destId="{AFB80DE1-E5A7-4490-9F1A-1CB0F35468EA}" srcOrd="3" destOrd="0" parTransId="{4D90A100-B1D0-4170-AE35-37C5EE9B2925}" sibTransId="{FDA4EA2E-8009-43E6-B623-4AAF09BC9E02}"/>
    <dgm:cxn modelId="{751F49EB-8147-4983-BE46-8C0CE272770A}" type="presOf" srcId="{051ED458-8941-465A-8FC8-C32E6B146929}" destId="{844E3CF2-50E4-4C66-A621-6A77DAAA4296}" srcOrd="0" destOrd="0" presId="urn:microsoft.com/office/officeart/2005/8/layout/vList3#1"/>
    <dgm:cxn modelId="{FE585EC9-30E4-41B7-BE1A-AFE78EF02C58}" type="presParOf" srcId="{B777645A-DB8F-4564-AE2D-E87F76613704}" destId="{8A4FEDE8-FECD-4D32-A878-704AFAC8699F}" srcOrd="0" destOrd="0" presId="urn:microsoft.com/office/officeart/2005/8/layout/vList3#1"/>
    <dgm:cxn modelId="{548F066E-56F1-406D-AB6E-CCE6FC14575F}" type="presParOf" srcId="{8A4FEDE8-FECD-4D32-A878-704AFAC8699F}" destId="{DA6DA4E0-293D-4C53-B32D-A1D645E19955}" srcOrd="0" destOrd="0" presId="urn:microsoft.com/office/officeart/2005/8/layout/vList3#1"/>
    <dgm:cxn modelId="{2BD31F2A-309D-425D-8D25-D1E9A24BF550}" type="presParOf" srcId="{8A4FEDE8-FECD-4D32-A878-704AFAC8699F}" destId="{BFE75050-0FFB-4D55-BC71-21689C7BF572}" srcOrd="1" destOrd="0" presId="urn:microsoft.com/office/officeart/2005/8/layout/vList3#1"/>
    <dgm:cxn modelId="{70FB260E-101C-4369-97CE-47A8DE33BCDD}" type="presParOf" srcId="{B777645A-DB8F-4564-AE2D-E87F76613704}" destId="{78AE6BE4-04C0-4B08-9BD3-DF08CA18774D}" srcOrd="1" destOrd="0" presId="urn:microsoft.com/office/officeart/2005/8/layout/vList3#1"/>
    <dgm:cxn modelId="{46A3EE8B-DE8C-4E28-A7D5-A57386D4008B}" type="presParOf" srcId="{B777645A-DB8F-4564-AE2D-E87F76613704}" destId="{E28100D1-F016-458B-9CD5-D19E77BA63BB}" srcOrd="2" destOrd="0" presId="urn:microsoft.com/office/officeart/2005/8/layout/vList3#1"/>
    <dgm:cxn modelId="{1AC29CED-C25F-4A9F-A1DE-FA452CB9D961}" type="presParOf" srcId="{E28100D1-F016-458B-9CD5-D19E77BA63BB}" destId="{AD451DC8-3408-4064-88C8-FB3B6876F904}" srcOrd="0" destOrd="0" presId="urn:microsoft.com/office/officeart/2005/8/layout/vList3#1"/>
    <dgm:cxn modelId="{57CE2562-1904-4E00-83C4-54100CB27520}" type="presParOf" srcId="{E28100D1-F016-458B-9CD5-D19E77BA63BB}" destId="{709F46E6-A7EA-45A9-8362-F16DE750D4A1}" srcOrd="1" destOrd="0" presId="urn:microsoft.com/office/officeart/2005/8/layout/vList3#1"/>
    <dgm:cxn modelId="{A75A6B23-04CB-4E83-BD4A-BAD920EE35A6}" type="presParOf" srcId="{B777645A-DB8F-4564-AE2D-E87F76613704}" destId="{410874B8-4EA9-47BC-AEA8-7C285D867B34}" srcOrd="3" destOrd="0" presId="urn:microsoft.com/office/officeart/2005/8/layout/vList3#1"/>
    <dgm:cxn modelId="{BE20CCEC-2CBF-4BFE-8473-CA2FCA7A55A4}" type="presParOf" srcId="{B777645A-DB8F-4564-AE2D-E87F76613704}" destId="{911E21BA-98CE-436F-BA84-CA7A9B468774}" srcOrd="4" destOrd="0" presId="urn:microsoft.com/office/officeart/2005/8/layout/vList3#1"/>
    <dgm:cxn modelId="{04F702DD-3BF5-4408-ADA0-7A417A3418AC}" type="presParOf" srcId="{911E21BA-98CE-436F-BA84-CA7A9B468774}" destId="{C6B1C769-E2A5-4A64-BD5F-CE89A45C6EA6}" srcOrd="0" destOrd="0" presId="urn:microsoft.com/office/officeart/2005/8/layout/vList3#1"/>
    <dgm:cxn modelId="{B9D91B5C-D87A-4469-9DE5-C312790D9FAE}" type="presParOf" srcId="{911E21BA-98CE-436F-BA84-CA7A9B468774}" destId="{844E3CF2-50E4-4C66-A621-6A77DAAA4296}" srcOrd="1" destOrd="0" presId="urn:microsoft.com/office/officeart/2005/8/layout/vList3#1"/>
    <dgm:cxn modelId="{318F50F2-510C-4AE9-AE64-F118C3D53443}" type="presParOf" srcId="{B777645A-DB8F-4564-AE2D-E87F76613704}" destId="{20D5DC25-8AB4-4F60-9068-340951DA7370}" srcOrd="5" destOrd="0" presId="urn:microsoft.com/office/officeart/2005/8/layout/vList3#1"/>
    <dgm:cxn modelId="{C0C581A0-8719-4A75-913D-2DDEE7E34AD9}" type="presParOf" srcId="{B777645A-DB8F-4564-AE2D-E87F76613704}" destId="{DDF6DF04-8493-43FE-B733-E73A66B60EF1}" srcOrd="6" destOrd="0" presId="urn:microsoft.com/office/officeart/2005/8/layout/vList3#1"/>
    <dgm:cxn modelId="{F58C591C-CCF6-40A7-B4EB-B84B8B2DAC2E}" type="presParOf" srcId="{DDF6DF04-8493-43FE-B733-E73A66B60EF1}" destId="{78422735-FA43-4A26-9F34-E04DA546F004}" srcOrd="0" destOrd="0" presId="urn:microsoft.com/office/officeart/2005/8/layout/vList3#1"/>
    <dgm:cxn modelId="{99FCA2A0-7524-4A08-8D58-92231DF5CD0C}" type="presParOf" srcId="{DDF6DF04-8493-43FE-B733-E73A66B60EF1}" destId="{3A0D0349-086D-4452-80BB-A055EE973710}" srcOrd="1" destOrd="0" presId="urn:microsoft.com/office/officeart/2005/8/layout/vList3#1"/>
    <dgm:cxn modelId="{33E838FE-015F-42A0-BD45-25F458CC6696}" type="presParOf" srcId="{B777645A-DB8F-4564-AE2D-E87F76613704}" destId="{AD2253B1-F32F-467D-B576-C12E4CEEDD27}" srcOrd="7" destOrd="0" presId="urn:microsoft.com/office/officeart/2005/8/layout/vList3#1"/>
    <dgm:cxn modelId="{433089EE-F737-4CF3-8623-8AD9C5283B10}" type="presParOf" srcId="{B777645A-DB8F-4564-AE2D-E87F76613704}" destId="{5C136225-9735-40A6-8F50-2018ED93463C}" srcOrd="8" destOrd="0" presId="urn:microsoft.com/office/officeart/2005/8/layout/vList3#1"/>
    <dgm:cxn modelId="{F852741D-F530-443A-A8C2-B9B37B433334}" type="presParOf" srcId="{5C136225-9735-40A6-8F50-2018ED93463C}" destId="{4938D941-D619-470F-843B-EDED4361184E}" srcOrd="0" destOrd="0" presId="urn:microsoft.com/office/officeart/2005/8/layout/vList3#1"/>
    <dgm:cxn modelId="{CFAA3D7B-9646-4FE5-9B22-1E54A4DC1831}" type="presParOf" srcId="{5C136225-9735-40A6-8F50-2018ED93463C}" destId="{7B38B0D8-81C6-42E7-A5CA-63AEF2E0BB90}" srcOrd="1" destOrd="0" presId="urn:microsoft.com/office/officeart/2005/8/layout/vList3#1"/>
    <dgm:cxn modelId="{96601395-C420-4F0B-ABF2-53EE07051E5D}" type="presParOf" srcId="{B777645A-DB8F-4564-AE2D-E87F76613704}" destId="{E05E0E6F-5505-401F-B3DC-D396B3965758}" srcOrd="9" destOrd="0" presId="urn:microsoft.com/office/officeart/2005/8/layout/vList3#1"/>
    <dgm:cxn modelId="{CC70A6AE-D3C6-42DB-B809-EF5FD2BCA8D9}" type="presParOf" srcId="{B777645A-DB8F-4564-AE2D-E87F76613704}" destId="{D3C83C05-EEA5-47AF-AC22-89FFFDE0BF8A}" srcOrd="10" destOrd="0" presId="urn:microsoft.com/office/officeart/2005/8/layout/vList3#1"/>
    <dgm:cxn modelId="{972E8573-FAFF-4614-A4BD-0C23508D9864}" type="presParOf" srcId="{D3C83C05-EEA5-47AF-AC22-89FFFDE0BF8A}" destId="{EFC87B22-8379-4E20-A9AD-48DD28927AC6}" srcOrd="0" destOrd="0" presId="urn:microsoft.com/office/officeart/2005/8/layout/vList3#1"/>
    <dgm:cxn modelId="{9674C2E5-F1B8-425F-AC69-F1A73E9583A8}" type="presParOf" srcId="{D3C83C05-EEA5-47AF-AC22-89FFFDE0BF8A}" destId="{744E7E83-CB2C-4176-ADE1-9F6FAA490CBB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E75050-0FFB-4D55-BC71-21689C7BF572}">
      <dsp:nvSpPr>
        <dsp:cNvPr id="0" name=""/>
        <dsp:cNvSpPr/>
      </dsp:nvSpPr>
      <dsp:spPr>
        <a:xfrm rot="10800000">
          <a:off x="1650742" y="1959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Специально организованное обучение должно начинаться сразу после выявления отклонения в развитии ребенка</a:t>
          </a:r>
        </a:p>
      </dsp:txBody>
      <dsp:txXfrm rot="10800000">
        <a:off x="1650742" y="1959"/>
        <a:ext cx="5923198" cy="635237"/>
      </dsp:txXfrm>
    </dsp:sp>
    <dsp:sp modelId="{DA6DA4E0-293D-4C53-B32D-A1D645E19955}">
      <dsp:nvSpPr>
        <dsp:cNvPr id="0" name=""/>
        <dsp:cNvSpPr/>
      </dsp:nvSpPr>
      <dsp:spPr>
        <a:xfrm>
          <a:off x="1333124" y="1959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9F46E6-A7EA-45A9-8362-F16DE750D4A1}">
      <dsp:nvSpPr>
        <dsp:cNvPr id="0" name=""/>
        <dsp:cNvSpPr/>
      </dsp:nvSpPr>
      <dsp:spPr>
        <a:xfrm rot="10800000">
          <a:off x="1650742" y="826820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Изменение содержания образования: введение специальных разделов в Программе, сокращение объема содержания</a:t>
          </a:r>
        </a:p>
      </dsp:txBody>
      <dsp:txXfrm rot="10800000">
        <a:off x="1650742" y="826820"/>
        <a:ext cx="5923198" cy="635237"/>
      </dsp:txXfrm>
    </dsp:sp>
    <dsp:sp modelId="{AD451DC8-3408-4064-88C8-FB3B6876F904}">
      <dsp:nvSpPr>
        <dsp:cNvPr id="0" name=""/>
        <dsp:cNvSpPr/>
      </dsp:nvSpPr>
      <dsp:spPr>
        <a:xfrm>
          <a:off x="1333124" y="826820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4E3CF2-50E4-4C66-A621-6A77DAAA4296}">
      <dsp:nvSpPr>
        <dsp:cNvPr id="0" name=""/>
        <dsp:cNvSpPr/>
      </dsp:nvSpPr>
      <dsp:spPr>
        <a:xfrm rot="10800000">
          <a:off x="1650742" y="1651680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Использование специальных методов, приемов и средств обучения, в том числе – специализированных компьютерных технологий</a:t>
          </a:r>
        </a:p>
      </dsp:txBody>
      <dsp:txXfrm rot="10800000">
        <a:off x="1650742" y="1651680"/>
        <a:ext cx="5923198" cy="635237"/>
      </dsp:txXfrm>
    </dsp:sp>
    <dsp:sp modelId="{C6B1C769-E2A5-4A64-BD5F-CE89A45C6EA6}">
      <dsp:nvSpPr>
        <dsp:cNvPr id="0" name=""/>
        <dsp:cNvSpPr/>
      </dsp:nvSpPr>
      <dsp:spPr>
        <a:xfrm>
          <a:off x="1333124" y="1651680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0D0349-086D-4452-80BB-A055EE973710}">
      <dsp:nvSpPr>
        <dsp:cNvPr id="0" name=""/>
        <dsp:cNvSpPr/>
      </dsp:nvSpPr>
      <dsp:spPr>
        <a:xfrm rot="10800000">
          <a:off x="1650742" y="2476541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Индивидуализация обучения</a:t>
          </a:r>
        </a:p>
      </dsp:txBody>
      <dsp:txXfrm rot="10800000">
        <a:off x="1650742" y="2476541"/>
        <a:ext cx="5923198" cy="635237"/>
      </dsp:txXfrm>
    </dsp:sp>
    <dsp:sp modelId="{78422735-FA43-4A26-9F34-E04DA546F004}">
      <dsp:nvSpPr>
        <dsp:cNvPr id="0" name=""/>
        <dsp:cNvSpPr/>
      </dsp:nvSpPr>
      <dsp:spPr>
        <a:xfrm>
          <a:off x="1333124" y="2476541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8B0D8-81C6-42E7-A5CA-63AEF2E0BB90}">
      <dsp:nvSpPr>
        <dsp:cNvPr id="0" name=""/>
        <dsp:cNvSpPr/>
      </dsp:nvSpPr>
      <dsp:spPr>
        <a:xfrm rot="10800000">
          <a:off x="1650742" y="3301401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Обеспечение особой пространственной и временной организации образовательной среды</a:t>
          </a:r>
        </a:p>
      </dsp:txBody>
      <dsp:txXfrm rot="10800000">
        <a:off x="1650742" y="3301401"/>
        <a:ext cx="5923198" cy="635237"/>
      </dsp:txXfrm>
    </dsp:sp>
    <dsp:sp modelId="{4938D941-D619-470F-843B-EDED4361184E}">
      <dsp:nvSpPr>
        <dsp:cNvPr id="0" name=""/>
        <dsp:cNvSpPr/>
      </dsp:nvSpPr>
      <dsp:spPr>
        <a:xfrm>
          <a:off x="1333124" y="3301401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4E7E83-CB2C-4176-ADE1-9F6FAA490CBB}">
      <dsp:nvSpPr>
        <dsp:cNvPr id="0" name=""/>
        <dsp:cNvSpPr/>
      </dsp:nvSpPr>
      <dsp:spPr>
        <a:xfrm rot="10800000">
          <a:off x="1650742" y="4126261"/>
          <a:ext cx="5923198" cy="63523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0122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Максимальное расширение образовательного пространства</a:t>
          </a:r>
        </a:p>
      </dsp:txBody>
      <dsp:txXfrm rot="10800000">
        <a:off x="1650742" y="4126261"/>
        <a:ext cx="5923198" cy="635237"/>
      </dsp:txXfrm>
    </dsp:sp>
    <dsp:sp modelId="{EFC87B22-8379-4E20-A9AD-48DD28927AC6}">
      <dsp:nvSpPr>
        <dsp:cNvPr id="0" name=""/>
        <dsp:cNvSpPr/>
      </dsp:nvSpPr>
      <dsp:spPr>
        <a:xfrm>
          <a:off x="1333124" y="4126261"/>
          <a:ext cx="635237" cy="63523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8CA60-DABE-4E74-A41B-3C43933E3612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7030FA-F3E2-4B8F-965A-2605001BE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DF151-0235-45F7-8929-0AD36B146960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DC75-664C-482C-A0BF-8F123D728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C0C5E-7E10-450B-A3EF-D6CB6B392E98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C50E4-9F98-41B7-B1AC-A39E7D2A1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FB2C31D-BD35-4D5F-AE2E-C958E7D6F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22E39-DBD2-444F-B4D7-23DCCB514AB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7DC7B73-7202-4836-A986-A5829871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9A838DE-40AC-4254-BAE8-EDABFBA7F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4A473-0CDF-498C-82E1-07F2D8935F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33897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5E0F5BF-7A8E-4116-992A-65EA579C3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3DED-D16D-49CB-BDB9-27EC56F98C27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B21E554-923C-46CB-BB61-11E5F2FB7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16429FA-87CC-40B3-B7E3-0A2478060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8C192-0014-471F-8831-6799A56FD6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772650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41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A5DC7BB-1663-48CE-9C80-30A5337DD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E3D76-1AE8-4BF1-B4D0-FC06BBF1F7F4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7DDD087-1CC3-4C0A-A820-CE95B90E2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495331D-5B3C-4E1D-8FE0-A600807E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60F72-F91C-4A36-AFDB-2B36D5AA08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753636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EF80C38B-8429-42B0-A457-4AB9DA12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6D539-8205-487C-9EAC-0AEBF0A2C493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8F682619-217E-4D3A-9474-DD8C592D8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A9B983F4-372A-40CE-B18C-3431517CD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AED93-6197-4BBA-8A5F-2E3891B220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32861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02F55171-6081-4FA5-9171-24271F18D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54868-604E-49E6-B0E5-B31C3E9511BD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1D8DC197-5922-4011-8968-111ECCEF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8FA95C1B-54EC-4D14-A969-9166EBFC9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6562E-CB3C-4CCE-8B2B-AB97F886F3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72709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0B4D22BF-94C5-42AB-903B-D515BAD6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BF8C4-D306-406C-9A0B-628B1109CDC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41B79FE2-998F-4133-B153-48CBF527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D8814EA0-4F96-4753-88C9-5A25314A3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E3F28-867D-48C8-956E-6F85E83EE8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752878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35F7966D-5A3C-44F7-A75E-61FF41462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6C2FA-0CB2-4A2E-94EA-9B4C825F3F08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86B52E34-2D70-4456-9CE3-DFA4346F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48EB28BB-8722-4774-9003-159191DD0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82BCE-FA2F-4048-AFFF-22466B638E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5685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D080F12D-C24D-4B53-9EC5-E31A053E1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5AD4C-307B-42C5-A0E7-BB1BFDD4D1EC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7C2AE58E-B200-408D-BDBE-403176369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CB26B756-E5C4-42A5-9D8B-FDFE53DD0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1AB27-D6D0-4CE0-B79E-A4D618E5F2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67164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73DEB-5065-4579-ABA2-362C79AE2DDD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B8685-177D-4601-9018-C2F0C8E5A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D4D8340A-1B75-4858-BBC3-439B7A617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B7E5B-2F11-40FD-98AD-53170581502A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54AFEC47-E72B-4C1F-9560-478B12794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06B7FD3B-890B-421C-8807-7C8F30809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CA268-E109-40CB-93F3-926A8E09EB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09162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D1C36BA-04BF-4A2D-8699-78AA4A892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4C8A2-C3FD-427A-9FEA-72D4A4760C04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9721542-82DA-4826-A0CD-2F1BBDE40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C252206-B31C-406C-BBF8-B2EB6926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B4097-D8F1-4003-8810-540817D00DF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61490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E55B1F-D2B8-4B88-81A7-2CDC70FD5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AB5F-8B10-42A4-8144-49F85B6D103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BB960D9-8BC0-4240-9816-95206629C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D485932-D726-43DE-BD81-7A9B4452B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6C4CE-8087-4D8A-B158-E4B980EDD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715652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C8129-F478-412D-816F-6D210CFEA265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C688C-17E9-45DA-A6D0-6864F03FC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65160-5EED-4811-A43A-E8278F127E8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221E2-C638-4189-AF25-DD261CFDD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4E3F8-1F55-4869-8ECD-9945A65D4799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B99F5-83C8-4EB2-84DF-BA0AAD888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15E1B-0581-47B5-A0E0-6F8CC1C91B0D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5D256-6C00-43B0-9EB3-559AFD3DB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68C5C-7254-4DF9-8068-8780A620FF27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69898-7BCE-4043-9E6F-276B086A2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34203-CAF5-4D9B-BB56-5695EB43DBE7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8867E-2B8F-4865-9E46-BA6F976B3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9795C-86F4-420A-8F9E-F7D887B14288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CB4A0-4743-492E-9F38-26E2F18BE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1467B2-3EC0-4DB0-94AD-B060B6921D76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8EB8987-C874-43C4-981C-1D65079FD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0" r:id="rId2"/>
    <p:sldLayoutId id="2147483768" r:id="rId3"/>
    <p:sldLayoutId id="2147483761" r:id="rId4"/>
    <p:sldLayoutId id="2147483762" r:id="rId5"/>
    <p:sldLayoutId id="2147483763" r:id="rId6"/>
    <p:sldLayoutId id="2147483764" r:id="rId7"/>
    <p:sldLayoutId id="2147483769" r:id="rId8"/>
    <p:sldLayoutId id="2147483770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="" xmlns:a16="http://schemas.microsoft.com/office/drawing/2014/main" id="{D125DA70-B76D-414F-8C0C-358F2A2F116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>
            <a:extLst>
              <a:ext uri="{FF2B5EF4-FFF2-40B4-BE49-F238E27FC236}">
                <a16:creationId xmlns="" xmlns:a16="http://schemas.microsoft.com/office/drawing/2014/main" id="{74664BBD-2D43-45CF-8108-CFF43E59BE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11938D0-6378-4181-BEC1-4AC017CE8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B487A7-A935-4D0E-9952-C456E43708A0}" type="datetimeFigureOut">
              <a:rPr lang="ru-RU"/>
              <a:pPr>
                <a:defRPr/>
              </a:pPr>
              <a:t>04.09.2025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31E3BB7-DF05-40C8-845F-7276F9684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8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1025DF-6589-4397-B60B-014E2CF525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8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0B24235-1733-4C10-8327-B442587038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8260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5pPr>
      <a:lvl6pPr marL="422041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6pPr>
      <a:lvl7pPr marL="844083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7pPr>
      <a:lvl8pPr marL="1266124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8pPr>
      <a:lvl9pPr marL="1688165" algn="ctr" rtl="0" fontAlgn="base">
        <a:spcBef>
          <a:spcPct val="0"/>
        </a:spcBef>
        <a:spcAft>
          <a:spcPct val="0"/>
        </a:spcAft>
        <a:defRPr sz="4062">
          <a:solidFill>
            <a:schemeClr val="tx1"/>
          </a:solidFill>
          <a:latin typeface="Calibri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spcBef>
          <a:spcPct val="20000"/>
        </a:spcBef>
        <a:buFont typeface="Arial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дзаголовок 12">
            <a:extLst>
              <a:ext uri="{FF2B5EF4-FFF2-40B4-BE49-F238E27FC236}">
                <a16:creationId xmlns="" xmlns:a16="http://schemas.microsoft.com/office/drawing/2014/main" id="{50760292-770F-480A-81FD-1F8A560D12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6640" y="4400862"/>
            <a:ext cx="5318760" cy="1268418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Фефелова Инна Александровна,</a:t>
            </a:r>
            <a:b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директор МБОУ «СОШ №30»</a:t>
            </a:r>
            <a:endParaRPr lang="ru-RU" dirty="0"/>
          </a:p>
          <a:p>
            <a:endParaRPr lang="ru-RU" dirty="0"/>
          </a:p>
        </p:txBody>
      </p:sp>
      <p:sp>
        <p:nvSpPr>
          <p:cNvPr id="12" name="Заголовок 11">
            <a:extLst>
              <a:ext uri="{FF2B5EF4-FFF2-40B4-BE49-F238E27FC236}">
                <a16:creationId xmlns="" xmlns:a16="http://schemas.microsoft.com/office/drawing/2014/main" id="{05E1E21E-E1AC-41D7-A591-8265EC2C8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" y="975360"/>
            <a:ext cx="9037320" cy="2575560"/>
          </a:xfrm>
        </p:spPr>
        <p:txBody>
          <a:bodyPr/>
          <a:lstStyle/>
          <a:p>
            <a:r>
              <a:rPr lang="ru-RU" sz="3200" dirty="0"/>
              <a:t>О создании комфортной образовательной среды для разных категорий детей с инвалидностью и ОВЗ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DA4F5859-C0C4-41F1-9127-4A91FB2A067D}"/>
              </a:ext>
            </a:extLst>
          </p:cNvPr>
          <p:cNvSpPr/>
          <p:nvPr/>
        </p:nvSpPr>
        <p:spPr>
          <a:xfrm>
            <a:off x="1935480" y="6149890"/>
            <a:ext cx="4968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Times New Roman"/>
              <a:buNone/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 апреля 2025 год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79DABFAB-999D-4411-A210-BC1D1EAD8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4839"/>
            <a:ext cx="7772400" cy="1158241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Специальные образовательные условия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="" xmlns:a16="http://schemas.microsoft.com/office/drawing/2014/main" id="{902CF709-083D-40AF-AB4A-90B5439D8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033462"/>
          </a:xfrm>
        </p:spPr>
        <p:txBody>
          <a:bodyPr>
            <a:noAutofit/>
          </a:bodyPr>
          <a:lstStyle/>
          <a:p>
            <a:pPr marL="114300" indent="0">
              <a:buClrTx/>
              <a:buNone/>
            </a:pPr>
            <a:r>
              <a:rPr lang="ru-RU" sz="2200" b="1" dirty="0">
                <a:solidFill>
                  <a:schemeClr val="tx1"/>
                </a:solidFill>
              </a:rPr>
              <a:t>Специальные условия для получения образования обучающимися с ОВЗ </a:t>
            </a:r>
            <a:r>
              <a:rPr lang="ru-RU" sz="2200" dirty="0">
                <a:solidFill>
                  <a:schemeClr val="tx1"/>
                </a:solidFill>
              </a:rPr>
              <a:t>– это условия обучения, воспитания  и развития таких обучающихся, включающие в себя: </a:t>
            </a:r>
          </a:p>
          <a:p>
            <a:pPr algn="just">
              <a:buClrTx/>
              <a:buFont typeface="Wingdings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использование специальных образовательных программ и методов обучения и воспитания;</a:t>
            </a:r>
            <a:endParaRPr lang="en-US" sz="2400" dirty="0">
              <a:solidFill>
                <a:schemeClr val="tx1"/>
              </a:solidFill>
            </a:endParaRPr>
          </a:p>
          <a:p>
            <a:pPr algn="just">
              <a:buClrTx/>
              <a:buFont typeface="Wingdings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специальных учебников, учебных пособий и дидактических материалов; </a:t>
            </a:r>
            <a:endParaRPr lang="en-US" sz="2400" dirty="0">
              <a:solidFill>
                <a:schemeClr val="tx1"/>
              </a:solidFill>
            </a:endParaRPr>
          </a:p>
          <a:p>
            <a:pPr algn="just">
              <a:buClrTx/>
              <a:buFont typeface="Wingdings" pitchFamily="2" charset="2"/>
              <a:buChar char="§"/>
            </a:pPr>
            <a:r>
              <a:rPr lang="ru-RU" sz="2400" dirty="0">
                <a:solidFill>
                  <a:schemeClr val="tx1"/>
                </a:solidFill>
              </a:rPr>
              <a:t>специальных технических средств обучения коллективного и индивидуального пользования</a:t>
            </a:r>
            <a:endParaRPr lang="en-US" sz="2400" dirty="0">
              <a:solidFill>
                <a:schemeClr val="tx1"/>
              </a:solidFill>
            </a:endParaRPr>
          </a:p>
          <a:p>
            <a:pPr algn="just">
              <a:buClrTx/>
              <a:buNone/>
            </a:pP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568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>
            <a:extLst>
              <a:ext uri="{FF2B5EF4-FFF2-40B4-BE49-F238E27FC236}">
                <a16:creationId xmlns="" xmlns:a16="http://schemas.microsoft.com/office/drawing/2014/main" id="{98F3DC7C-96BF-4D2C-B12F-F97FE4C80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51" y="263769"/>
            <a:ext cx="8846526" cy="77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15"/>
              <a:t>Концепция ФГОС ОВЗ: особые образовательные потребности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15"/>
              <a:t>всех категорий обучающихся с ОВЗ</a:t>
            </a:r>
            <a:endParaRPr lang="ru-RU" altLang="ru-RU" sz="2215" b="1">
              <a:latin typeface="Calibri" panose="020F0502020204030204" pitchFamily="34" charset="0"/>
            </a:endParaRPr>
          </a:p>
        </p:txBody>
      </p:sp>
      <p:graphicFrame>
        <p:nvGraphicFramePr>
          <p:cNvPr id="3" name="Содержимое 3">
            <a:extLst>
              <a:ext uri="{FF2B5EF4-FFF2-40B4-BE49-F238E27FC236}">
                <a16:creationId xmlns="" xmlns:a16="http://schemas.microsoft.com/office/drawing/2014/main" id="{00B38524-6624-493E-A559-FE269E74CF2D}"/>
              </a:ext>
            </a:extLst>
          </p:cNvPr>
          <p:cNvGraphicFramePr>
            <a:graphicFrameLocks noGrp="1"/>
          </p:cNvGraphicFramePr>
          <p:nvPr>
            <p:ph sz="quarter" idx="1"/>
          </p:nvPr>
        </p:nvGraphicFramePr>
        <p:xfrm>
          <a:off x="1" y="1286575"/>
          <a:ext cx="8907066" cy="476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AD4F99B9-E42C-44C2-955A-3A2756060D38}"/>
              </a:ext>
            </a:extLst>
          </p:cNvPr>
          <p:cNvSpPr txBox="1">
            <a:spLocks/>
          </p:cNvSpPr>
          <p:nvPr/>
        </p:nvSpPr>
        <p:spPr>
          <a:xfrm>
            <a:off x="0" y="770793"/>
            <a:ext cx="9144000" cy="538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marR="0" lvl="0" indent="0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7172" name="Заголовок 1">
            <a:extLst>
              <a:ext uri="{FF2B5EF4-FFF2-40B4-BE49-F238E27FC236}">
                <a16:creationId xmlns="" xmlns:a16="http://schemas.microsoft.com/office/drawing/2014/main" id="{DCA85737-80E2-4CC3-A706-57C44D4D0A6A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9144000" cy="86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marR="0" lvl="0" indent="-316531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ing Grotesk"/>
                <a:ea typeface="+mn-ea"/>
                <a:cs typeface="Arial" pitchFamily="34" charset="0"/>
              </a:rPr>
              <a:t>Образовательное пространство</a:t>
            </a:r>
            <a:endParaRPr kumimoji="0" lang="ru-RU" alt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="" xmlns:a16="http://schemas.microsoft.com/office/drawing/2014/main" id="{032AEE99-932D-47C7-B225-27E4785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20558"/>
            <a:ext cx="9144000" cy="37367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851"/>
            <a:ext cx="3079277" cy="4105702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725" y="861647"/>
            <a:ext cx="3399541" cy="4532721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11" y="2069340"/>
            <a:ext cx="3042780" cy="4057039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701931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AD4F99B9-E42C-44C2-955A-3A2756060D38}"/>
              </a:ext>
            </a:extLst>
          </p:cNvPr>
          <p:cNvSpPr txBox="1">
            <a:spLocks/>
          </p:cNvSpPr>
          <p:nvPr/>
        </p:nvSpPr>
        <p:spPr>
          <a:xfrm>
            <a:off x="0" y="801993"/>
            <a:ext cx="9144000" cy="538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marR="0" lvl="0" indent="0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7172" name="Заголовок 1">
            <a:extLst>
              <a:ext uri="{FF2B5EF4-FFF2-40B4-BE49-F238E27FC236}">
                <a16:creationId xmlns="" xmlns:a16="http://schemas.microsoft.com/office/drawing/2014/main" id="{DCA85737-80E2-4CC3-A706-57C44D4D0A6A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9144000" cy="86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marR="0" lvl="0" indent="-316531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ing Grotesk"/>
                <a:ea typeface="+mn-ea"/>
                <a:cs typeface="Arial" pitchFamily="34" charset="0"/>
              </a:rPr>
              <a:t>Ресурсный класс</a:t>
            </a:r>
            <a:endParaRPr kumimoji="0" lang="ru-RU" alt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="" xmlns:a16="http://schemas.microsoft.com/office/drawing/2014/main" id="{032AEE99-932D-47C7-B225-27E4785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20558"/>
            <a:ext cx="9144000" cy="37367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77" y="1072876"/>
            <a:ext cx="3631544" cy="4842058"/>
          </a:xfrm>
        </p:spPr>
      </p:pic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250" y="1282732"/>
            <a:ext cx="3518724" cy="4632202"/>
          </a:xfrm>
        </p:spPr>
      </p:pic>
    </p:spTree>
    <p:extLst>
      <p:ext uri="{BB962C8B-B14F-4D97-AF65-F5344CB8AC3E}">
        <p14:creationId xmlns="" xmlns:p14="http://schemas.microsoft.com/office/powerpoint/2010/main" val="3119746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AD4F99B9-E42C-44C2-955A-3A2756060D38}"/>
              </a:ext>
            </a:extLst>
          </p:cNvPr>
          <p:cNvSpPr txBox="1">
            <a:spLocks/>
          </p:cNvSpPr>
          <p:nvPr/>
        </p:nvSpPr>
        <p:spPr>
          <a:xfrm>
            <a:off x="0" y="770793"/>
            <a:ext cx="9144000" cy="538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marR="0" lvl="0" indent="0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7172" name="Заголовок 1">
            <a:extLst>
              <a:ext uri="{FF2B5EF4-FFF2-40B4-BE49-F238E27FC236}">
                <a16:creationId xmlns="" xmlns:a16="http://schemas.microsoft.com/office/drawing/2014/main" id="{DCA85737-80E2-4CC3-A706-57C44D4D0A6A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9144000" cy="86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marR="0" lvl="0" indent="-316531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ing Grotesk"/>
                <a:ea typeface="+mn-ea"/>
                <a:cs typeface="Arial" pitchFamily="34" charset="0"/>
              </a:rPr>
              <a:t>Образовательное пространство</a:t>
            </a:r>
            <a:endParaRPr kumimoji="0" lang="ru-RU" alt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="" xmlns:a16="http://schemas.microsoft.com/office/drawing/2014/main" id="{032AEE99-932D-47C7-B225-27E4785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20558"/>
            <a:ext cx="9144000" cy="37367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A3EE8AE9-240A-42C3-AA5E-21FCC88A4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419" y="992677"/>
            <a:ext cx="4040188" cy="639762"/>
          </a:xfrm>
        </p:spPr>
        <p:txBody>
          <a:bodyPr/>
          <a:lstStyle/>
          <a:p>
            <a:pPr algn="ctr"/>
            <a:r>
              <a:rPr lang="ru-RU" dirty="0"/>
              <a:t>Адаптивная физическая культура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/>
          <a:srcRect/>
          <a:stretch/>
        </p:blipFill>
        <p:spPr>
          <a:xfrm>
            <a:off x="302154" y="1747924"/>
            <a:ext cx="4653338" cy="4291206"/>
          </a:xfrm>
          <a:prstGeom prst="rect">
            <a:avLst/>
          </a:prstGeom>
        </p:spPr>
      </p:pic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77888D11-8D4B-4CE5-92DC-EEC079F9A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2225" y="853144"/>
            <a:ext cx="4041775" cy="639762"/>
          </a:xfrm>
        </p:spPr>
        <p:txBody>
          <a:bodyPr/>
          <a:lstStyle/>
          <a:p>
            <a:r>
              <a:rPr lang="ru-RU" dirty="0" err="1"/>
              <a:t>Тьюторское</a:t>
            </a:r>
            <a:r>
              <a:rPr lang="ru-RU" dirty="0"/>
              <a:t> сопровождение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="" xmlns:a16="http://schemas.microsoft.com/office/drawing/2014/main" id="{4D8CF391-8B18-468C-B86C-8EAA57A1A8B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5257646" y="1763469"/>
            <a:ext cx="3193057" cy="4257409"/>
          </a:xfrm>
        </p:spPr>
      </p:pic>
    </p:spTree>
    <p:extLst>
      <p:ext uri="{BB962C8B-B14F-4D97-AF65-F5344CB8AC3E}">
        <p14:creationId xmlns="" xmlns:p14="http://schemas.microsoft.com/office/powerpoint/2010/main" val="3348269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AD4F99B9-E42C-44C2-955A-3A2756060D38}"/>
              </a:ext>
            </a:extLst>
          </p:cNvPr>
          <p:cNvSpPr txBox="1">
            <a:spLocks/>
          </p:cNvSpPr>
          <p:nvPr/>
        </p:nvSpPr>
        <p:spPr>
          <a:xfrm>
            <a:off x="0" y="770793"/>
            <a:ext cx="9144000" cy="538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 defTabSz="844083">
              <a:defRPr/>
            </a:pPr>
            <a:endParaRPr lang="ru-RU" sz="1846">
              <a:solidFill>
                <a:srgbClr val="000000"/>
              </a:solidFill>
              <a:latin typeface="Calibri"/>
            </a:endParaRPr>
          </a:p>
          <a:p>
            <a:pPr defTabSz="844083">
              <a:defRPr/>
            </a:pPr>
            <a:r>
              <a:rPr lang="ru-RU" sz="1846">
                <a:solidFill>
                  <a:srgbClr val="000000"/>
                </a:solidFill>
                <a:latin typeface="Calibri"/>
              </a:rPr>
              <a:t/>
            </a:r>
            <a:br>
              <a:rPr lang="ru-RU" sz="1846">
                <a:solidFill>
                  <a:srgbClr val="000000"/>
                </a:solidFill>
                <a:latin typeface="Calibri"/>
              </a:rPr>
            </a:br>
            <a:endParaRPr lang="ru-RU" sz="1846">
              <a:solidFill>
                <a:srgbClr val="000000"/>
              </a:solidFill>
              <a:latin typeface="Calibri"/>
              <a:cs typeface="Times New Roman" pitchFamily="18" charset="0"/>
            </a:endParaRPr>
          </a:p>
          <a:p>
            <a:pPr defTabSz="844083">
              <a:spcBef>
                <a:spcPct val="20000"/>
              </a:spcBef>
              <a:defRPr/>
            </a:pPr>
            <a:endParaRPr lang="ru-RU" sz="1846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7171" name="Rectangle 3">
            <a:extLst>
              <a:ext uri="{FF2B5EF4-FFF2-40B4-BE49-F238E27FC236}">
                <a16:creationId xmlns="" xmlns:a16="http://schemas.microsoft.com/office/drawing/2014/main" id="{4EA68592-9C04-477E-923F-711B426DE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639" y="1219199"/>
            <a:ext cx="8707315" cy="4868007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dirty="0"/>
              <a:t>Социальное проектирование – технология социального воспитания учащихся. 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endParaRPr lang="ru-RU" altLang="ru-RU" sz="1292" dirty="0"/>
          </a:p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dirty="0"/>
              <a:t>Главный педагогический смысл этой технологии – создание условий для социальных проб личности. </a:t>
            </a:r>
          </a:p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endParaRPr lang="ru-RU" altLang="ru-RU" sz="1292" dirty="0"/>
          </a:p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dirty="0"/>
              <a:t>Те эффекты, которые мы получаем от использования образовательных ресурсов социального проектирования, позволят нам воспитать ребенка, который испытывает удовольствие не только от того, что </a:t>
            </a:r>
            <a:r>
              <a:rPr lang="ru-RU" altLang="ru-RU" b="1" i="1" dirty="0"/>
              <a:t>он</a:t>
            </a:r>
            <a:r>
              <a:rPr lang="ru-RU" altLang="ru-RU" i="1" dirty="0"/>
              <a:t> получает</a:t>
            </a:r>
            <a:r>
              <a:rPr lang="ru-RU" altLang="ru-RU" dirty="0"/>
              <a:t>, не меньшее удовольствие он получит от того, что </a:t>
            </a:r>
            <a:r>
              <a:rPr lang="ru-RU" altLang="ru-RU" b="1" i="1" dirty="0"/>
              <a:t>он отдает</a:t>
            </a:r>
          </a:p>
        </p:txBody>
      </p:sp>
      <p:sp>
        <p:nvSpPr>
          <p:cNvPr id="7172" name="Заголовок 1">
            <a:extLst>
              <a:ext uri="{FF2B5EF4-FFF2-40B4-BE49-F238E27FC236}">
                <a16:creationId xmlns="" xmlns:a16="http://schemas.microsoft.com/office/drawing/2014/main" id="{DCA85737-80E2-4CC3-A706-57C44D4D0A6A}"/>
              </a:ext>
            </a:extLst>
          </p:cNvPr>
          <p:cNvSpPr>
            <a:spLocks/>
          </p:cNvSpPr>
          <p:nvPr/>
        </p:nvSpPr>
        <p:spPr bwMode="auto">
          <a:xfrm>
            <a:off x="0" y="1"/>
            <a:ext cx="9144000" cy="861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indent="-316531" algn="ctr" defTabSz="844083" eaLnBrk="1" hangingPunct="1"/>
            <a:r>
              <a:rPr lang="ru-RU" altLang="ru-RU" sz="2800" b="1" dirty="0">
                <a:solidFill>
                  <a:srgbClr val="000000"/>
                </a:solidFill>
                <a:latin typeface="Amazing Grotesk"/>
                <a:cs typeface="+mn-cs"/>
              </a:rPr>
              <a:t>Социальное проектирование</a:t>
            </a:r>
            <a:endParaRPr lang="ru-RU" altLang="ru-RU" sz="2800" b="1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="" xmlns:a16="http://schemas.microsoft.com/office/drawing/2014/main" id="{032AEE99-932D-47C7-B225-27E4785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20558"/>
            <a:ext cx="9144000" cy="37367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844083" eaLnBrk="1" hangingPunct="1"/>
            <a:endParaRPr lang="ru-RU" altLang="ru-RU" sz="1662">
              <a:solidFill>
                <a:prstClr val="black"/>
              </a:solidFill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DF09D6-7728-4A43-ABAF-248FEA67B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214313"/>
            <a:ext cx="9001125" cy="8413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</a:rPr>
              <a:t>Результаты и эффекты, достигнутые в рамках социального  проектирования</a:t>
            </a:r>
          </a:p>
        </p:txBody>
      </p:sp>
      <p:pic>
        <p:nvPicPr>
          <p:cNvPr id="16388" name="Picture 2" descr="C:\Temp\Rar$DRa0.755\Коллаж_2_Лето без опасностей!.jpg">
            <a:extLst>
              <a:ext uri="{FF2B5EF4-FFF2-40B4-BE49-F238E27FC236}">
                <a16:creationId xmlns="" xmlns:a16="http://schemas.microsoft.com/office/drawing/2014/main" id="{123AFAD3-195A-4C96-BB52-A0F83AB97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58900"/>
            <a:ext cx="4249738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C:\Temp\Rar$DRa0.822\Коллаж_1_Лето без опасностей!.jpg">
            <a:extLst>
              <a:ext uri="{FF2B5EF4-FFF2-40B4-BE49-F238E27FC236}">
                <a16:creationId xmlns="" xmlns:a16="http://schemas.microsoft.com/office/drawing/2014/main" id="{9671C509-81C3-4AC5-B697-789714C88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55788"/>
            <a:ext cx="4500562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Прямоугольник 10">
            <a:extLst>
              <a:ext uri="{FF2B5EF4-FFF2-40B4-BE49-F238E27FC236}">
                <a16:creationId xmlns="" xmlns:a16="http://schemas.microsoft.com/office/drawing/2014/main" id="{256B88DB-2947-4FC6-95F4-50D14AF7B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524500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Квест-игра  для семей, воспитывающих детей-инвалидов и детей с ОВЗ 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«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Лето без опасностей!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»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Temp\Rar$DRa0.935\Коллаж_1_Путешествие в страну дорожных знаков.JPG">
            <a:extLst>
              <a:ext uri="{FF2B5EF4-FFF2-40B4-BE49-F238E27FC236}">
                <a16:creationId xmlns="" xmlns:a16="http://schemas.microsoft.com/office/drawing/2014/main" id="{9DB0C237-27F3-4090-9990-F05C2ECF7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557338"/>
            <a:ext cx="3960813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>
            <a:extLst>
              <a:ext uri="{FF2B5EF4-FFF2-40B4-BE49-F238E27FC236}">
                <a16:creationId xmlns="" xmlns:a16="http://schemas.microsoft.com/office/drawing/2014/main" id="{9C378445-4BE9-4695-9E77-1BFA5166A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81" y="1636712"/>
            <a:ext cx="4321175" cy="380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Прямоугольник 10">
            <a:extLst>
              <a:ext uri="{FF2B5EF4-FFF2-40B4-BE49-F238E27FC236}">
                <a16:creationId xmlns="" xmlns:a16="http://schemas.microsoft.com/office/drawing/2014/main" id="{5DABC249-47B2-4FE3-AFCE-14515A2A2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524500"/>
            <a:ext cx="87137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Познавательно-игровая программа для детей-инвалидов и детей с ОВЗ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«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Путешествие в страну дорожных знаков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»</a:t>
            </a: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9DDF09D6-7728-4A43-ABAF-248FEA67B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74638"/>
            <a:ext cx="836295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000" dirty="0">
                <a:solidFill>
                  <a:schemeClr val="tx1"/>
                </a:solidFill>
              </a:rPr>
              <a:t>Результаты и эффекты, достигнутые в рамках социального  проектирования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">
            <a:extLst>
              <a:ext uri="{FF2B5EF4-FFF2-40B4-BE49-F238E27FC236}">
                <a16:creationId xmlns="" xmlns:a16="http://schemas.microsoft.com/office/drawing/2014/main" id="{8BF3FFD9-1FAD-4E69-AC13-413BB3C4F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3967163" cy="396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5" descr="1">
            <a:extLst>
              <a:ext uri="{FF2B5EF4-FFF2-40B4-BE49-F238E27FC236}">
                <a16:creationId xmlns="" xmlns:a16="http://schemas.microsoft.com/office/drawing/2014/main" id="{7A282331-97C6-4C98-8E6A-F2B2B2DEF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3960812" cy="396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587EA94-EFFD-4976-80BB-0C202907D170}"/>
              </a:ext>
            </a:extLst>
          </p:cNvPr>
          <p:cNvSpPr>
            <a:spLocks/>
          </p:cNvSpPr>
          <p:nvPr/>
        </p:nvSpPr>
        <p:spPr bwMode="auto">
          <a:xfrm>
            <a:off x="142875" y="214313"/>
            <a:ext cx="90011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Arial" panose="020B0604020202020204" pitchFamily="34" charset="0"/>
              </a:rPr>
              <a:t>Результаты и эффекты, достигнутые в рамках социального проектирования</a:t>
            </a:r>
          </a:p>
        </p:txBody>
      </p:sp>
      <p:sp>
        <p:nvSpPr>
          <p:cNvPr id="20485" name="Прямоугольник 10">
            <a:extLst>
              <a:ext uri="{FF2B5EF4-FFF2-40B4-BE49-F238E27FC236}">
                <a16:creationId xmlns="" xmlns:a16="http://schemas.microsoft.com/office/drawing/2014/main" id="{27D9F479-866B-420B-B670-01B65D231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524500"/>
            <a:ext cx="8064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Развлекательно-тематическая программа «Широкая Масленица»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810000"/>
          </a:xfrm>
        </p:spPr>
        <p:txBody>
          <a:bodyPr/>
          <a:lstStyle/>
          <a:p>
            <a:pPr eaLnBrk="1" hangingPunct="1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обучении детей с ОВЗ нужно приложить огромные усилия, чтобы добиться положительных результатов. Только долгий и упорный  совместный труд детей, учителей, родителей, социальных педагогов, психологов, логопедов может помочь изменить ситуацию.</a:t>
            </a:r>
          </a:p>
          <a:p>
            <a:pPr eaLnBrk="1" hangingPunct="1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58" y="274638"/>
            <a:ext cx="8534942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Акция «Зажги синим!»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58" y="2105247"/>
            <a:ext cx="8865592" cy="4550735"/>
          </a:xfrm>
        </p:spPr>
      </p:pic>
    </p:spTree>
    <p:extLst>
      <p:ext uri="{BB962C8B-B14F-4D97-AF65-F5344CB8AC3E}">
        <p14:creationId xmlns="" xmlns:p14="http://schemas.microsoft.com/office/powerpoint/2010/main" val="2417145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>
                <a:solidFill>
                  <a:srgbClr val="002060"/>
                </a:solidFill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>
            <a:extLst>
              <a:ext uri="{FF2B5EF4-FFF2-40B4-BE49-F238E27FC236}">
                <a16:creationId xmlns="" xmlns:a16="http://schemas.microsoft.com/office/drawing/2014/main" id="{820111FB-8D01-49F3-BD73-16FBCA8C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16531" indent="-316531" eaLnBrk="1" hangingPunct="1"/>
            <a:r>
              <a:rPr lang="ru-RU" altLang="ru-RU" sz="2400" b="1" dirty="0">
                <a:solidFill>
                  <a:srgbClr val="000000"/>
                </a:solidFill>
                <a:latin typeface="Amazing Grotesk"/>
              </a:rPr>
              <a:t>Региональная инновационная площадка</a:t>
            </a:r>
            <a:endParaRPr lang="ru-RU" altLang="ru-RU" sz="2400" b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099" name="Содержимое 2">
            <a:extLst>
              <a:ext uri="{FF2B5EF4-FFF2-40B4-BE49-F238E27FC236}">
                <a16:creationId xmlns="" xmlns:a16="http://schemas.microsoft.com/office/drawing/2014/main" id="{94026B60-CA89-4C09-BF7F-47BD4DCFF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83168"/>
            <a:ext cx="8229600" cy="4042996"/>
          </a:xfrm>
        </p:spPr>
        <p:txBody>
          <a:bodyPr/>
          <a:lstStyle/>
          <a:p>
            <a:pPr eaLnBrk="1" hangingPunct="1"/>
            <a:endParaRPr lang="ru-RU" altLang="ru-RU" sz="258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5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100" name="Содержимое 2">
            <a:extLst>
              <a:ext uri="{FF2B5EF4-FFF2-40B4-BE49-F238E27FC236}">
                <a16:creationId xmlns="" xmlns:a16="http://schemas.microsoft.com/office/drawing/2014/main" id="{32656C4E-1F6F-4E5A-9907-D13C238466AB}"/>
              </a:ext>
            </a:extLst>
          </p:cNvPr>
          <p:cNvSpPr txBox="1">
            <a:spLocks/>
          </p:cNvSpPr>
          <p:nvPr/>
        </p:nvSpPr>
        <p:spPr bwMode="auto">
          <a:xfrm>
            <a:off x="417635" y="1846385"/>
            <a:ext cx="8229600" cy="41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indent="-316531" defTabSz="844083"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altLang="ru-RU" sz="2954">
              <a:solidFill>
                <a:prstClr val="black"/>
              </a:solidFill>
              <a:latin typeface="Calibri" panose="020F0502020204030204" pitchFamily="34" charset="0"/>
              <a:cs typeface="+mn-cs"/>
            </a:endParaRPr>
          </a:p>
        </p:txBody>
      </p:sp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5E71FD18-4CB3-4710-B340-3E09F5997BD1}"/>
              </a:ext>
            </a:extLst>
          </p:cNvPr>
          <p:cNvSpPr txBox="1">
            <a:spLocks/>
          </p:cNvSpPr>
          <p:nvPr/>
        </p:nvSpPr>
        <p:spPr>
          <a:xfrm>
            <a:off x="0" y="1654422"/>
            <a:ext cx="9144000" cy="492894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 defTabSz="844083">
              <a:lnSpc>
                <a:spcPct val="80000"/>
              </a:lnSpc>
              <a:defRPr/>
            </a:pPr>
            <a:endParaRPr lang="ru-RU" sz="1846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defTabSz="844083">
              <a:defRPr/>
            </a:pPr>
            <a:r>
              <a:rPr lang="ru-RU" sz="1846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46" b="1" u="sng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2016-2018 годы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Региональная инновационная площадка по теме «Реализация концепции инклюзивного образования в условиях ФГОС начального и основного общего образования», участник инновационной деятельности, (приказ департамента образования Белгородской области от 12.04.2016 г. № 133 «О деятельности региональных инновационных площадок», приказ МБОУ «СОШ №30» от 01.09.2016 года № 294 «Об организации работы региональной инновационной площадки по теме «Реализация концепции инклюзивного образования в условиях ФГОС начального и основного общего образования»);</a:t>
            </a:r>
            <a:endParaRPr lang="ru-RU" sz="1846" b="1" u="sng" dirty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just" defTabSz="844083">
              <a:defRPr/>
            </a:pPr>
            <a:r>
              <a:rPr lang="ru-RU" sz="1846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	</a:t>
            </a:r>
            <a:r>
              <a:rPr lang="ru-RU" sz="1846" b="1" u="sng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2015-2018 годы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Школа-лаборатория по проблеме «Формирование позитивной социализации школьников через участие в социокультурном проектировании» (приказ управления образования администрации СГО</a:t>
            </a:r>
          </a:p>
          <a:p>
            <a:pPr algn="just" defTabSz="844083">
              <a:defRPr/>
            </a:pP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от 26.01.2015 г. №75 «О присвоении статуса «Школа – лаборатория» образовательным организациям </a:t>
            </a:r>
            <a:r>
              <a:rPr lang="ru-RU" sz="1846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Старооскольского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городского округа»</a:t>
            </a:r>
          </a:p>
          <a:p>
            <a:pPr algn="just" defTabSz="844083">
              <a:defRPr/>
            </a:pPr>
            <a:r>
              <a:rPr lang="ru-RU" sz="1846" b="1" u="sng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	2023-2024 годы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</a:t>
            </a:r>
            <a:r>
              <a:rPr lang="ru-RU" sz="1846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Стажировочная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площадка по вопросам сопровождения детей с РАС (приказ </a:t>
            </a:r>
            <a:r>
              <a:rPr lang="ru-RU" sz="1846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Министрства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образования Белгородской области </a:t>
            </a:r>
          </a:p>
          <a:p>
            <a:pPr algn="just" defTabSz="844083">
              <a:defRPr/>
            </a:pP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от 14.03.2023г. №823 «О создании </a:t>
            </a:r>
            <a:r>
              <a:rPr lang="ru-RU" sz="1846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стажировочных</a:t>
            </a:r>
            <a:r>
              <a:rPr lang="ru-RU" sz="1846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 площадок по вопросам сопровождения детей с РАС»)</a:t>
            </a:r>
          </a:p>
          <a:p>
            <a:pPr algn="just" defTabSz="844083">
              <a:defRPr/>
            </a:pPr>
            <a:endParaRPr lang="ru-RU" sz="1846" dirty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just" defTabSz="844083">
              <a:defRPr/>
            </a:pPr>
            <a:endParaRPr lang="ru-RU" sz="1846" dirty="0">
              <a:solidFill>
                <a:srgbClr val="000000"/>
              </a:solidFill>
              <a:latin typeface="Arial" pitchFamily="34" charset="0"/>
              <a:cs typeface="Times New Roman" pitchFamily="18" charset="0"/>
            </a:endParaRPr>
          </a:p>
          <a:p>
            <a:pPr algn="just" defTabSz="844083">
              <a:defRPr/>
            </a:pPr>
            <a:endParaRPr lang="ru-RU" sz="1846" dirty="0">
              <a:solidFill>
                <a:prstClr val="black"/>
              </a:solidFill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690688"/>
          </a:xfrm>
        </p:spPr>
        <p:txBody>
          <a:bodyPr/>
          <a:lstStyle/>
          <a:p>
            <a:pPr algn="ctr" eaLnBrk="1" hangingPunct="1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с ограниченными  возможностями здоровья  -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дети, состояние здоровья которых препятствует освоению образовательных программ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 специальных условий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обучения и воспитания.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23360" y="2750007"/>
            <a:ext cx="47251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 условием организации успешного обучения и воспитания детей с ограниченными возможностями здоровья в образовательных учреждениях является создание комфортной образовательной среды, позволяющей обеспечить их полноценную интеграцию и личностную самореализацию в образовательном учреждении.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F9A51FA-9E06-4F09-A303-978374DE1024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6406" y="2446207"/>
            <a:ext cx="3680273" cy="36802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00063" y="142875"/>
            <a:ext cx="8143875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детей   с ОВЗ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2875" y="1500188"/>
            <a:ext cx="2143125" cy="98583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 нарушениями слуха (тугоухость, глухота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2875" y="2996952"/>
            <a:ext cx="2786063" cy="107156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 нарушениями зрения (слепые дети, слабовидящие дети, дети с пониженным зрением)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071813" y="1714500"/>
            <a:ext cx="2071687" cy="9286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Дети с нарушениями интеллекта </a:t>
            </a:r>
            <a:endParaRPr lang="ru-RU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2875" y="4448175"/>
            <a:ext cx="2928938" cy="11430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 двигательными нарушениями</a:t>
            </a:r>
          </a:p>
        </p:txBody>
      </p:sp>
      <p:sp>
        <p:nvSpPr>
          <p:cNvPr id="8199" name="TextBox 21"/>
          <p:cNvSpPr txBox="1">
            <a:spLocks noChangeArrowheads="1"/>
          </p:cNvSpPr>
          <p:nvPr/>
        </p:nvSpPr>
        <p:spPr bwMode="auto">
          <a:xfrm>
            <a:off x="7724775" y="1152525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mbria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00750" y="1500188"/>
            <a:ext cx="2928938" cy="1285875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 множественными нарушениями развития</a:t>
            </a:r>
          </a:p>
        </p:txBody>
      </p:sp>
      <p:sp>
        <p:nvSpPr>
          <p:cNvPr id="8201" name="TextBox 24"/>
          <p:cNvSpPr txBox="1">
            <a:spLocks noChangeArrowheads="1"/>
          </p:cNvSpPr>
          <p:nvPr/>
        </p:nvSpPr>
        <p:spPr bwMode="auto">
          <a:xfrm>
            <a:off x="6286500" y="2143125"/>
            <a:ext cx="2357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>
              <a:solidFill>
                <a:srgbClr val="002060"/>
              </a:solidFill>
              <a:latin typeface="Cambria" pitchFamily="18" charset="0"/>
            </a:endParaRPr>
          </a:p>
        </p:txBody>
      </p:sp>
      <p:cxnSp>
        <p:nvCxnSpPr>
          <p:cNvPr id="132" name="Прямая со стрелкой 131"/>
          <p:cNvCxnSpPr/>
          <p:nvPr/>
        </p:nvCxnSpPr>
        <p:spPr>
          <a:xfrm rot="5400000">
            <a:off x="857250" y="1143001"/>
            <a:ext cx="428625" cy="28575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/>
          <p:nvPr/>
        </p:nvCxnSpPr>
        <p:spPr>
          <a:xfrm rot="16200000" flipH="1">
            <a:off x="7108031" y="1250157"/>
            <a:ext cx="428625" cy="7143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 стрелкой 138"/>
          <p:cNvCxnSpPr/>
          <p:nvPr/>
        </p:nvCxnSpPr>
        <p:spPr>
          <a:xfrm flipH="1">
            <a:off x="2411760" y="1071563"/>
            <a:ext cx="445741" cy="1925389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/>
          <p:nvPr/>
        </p:nvCxnSpPr>
        <p:spPr>
          <a:xfrm flipH="1">
            <a:off x="2871789" y="1057275"/>
            <a:ext cx="71437" cy="339090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/>
          <p:nvPr/>
        </p:nvCxnSpPr>
        <p:spPr>
          <a:xfrm rot="16200000" flipH="1">
            <a:off x="3643313" y="1357313"/>
            <a:ext cx="642937" cy="7143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16200000" flipH="1">
            <a:off x="4679157" y="1821656"/>
            <a:ext cx="2286000" cy="785813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rot="16200000" flipH="1">
            <a:off x="4357688" y="1857375"/>
            <a:ext cx="1643062" cy="7143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Скругленный прямоугольник 91"/>
          <p:cNvSpPr/>
          <p:nvPr/>
        </p:nvSpPr>
        <p:spPr>
          <a:xfrm>
            <a:off x="3155157" y="2842989"/>
            <a:ext cx="2928938" cy="8572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с нарушениями</a:t>
            </a:r>
            <a:r>
              <a:rPr lang="ru-RU" sz="2000" dirty="0">
                <a:solidFill>
                  <a:schemeClr val="tx1"/>
                </a:solidFill>
              </a:rPr>
              <a:t> речи</a:t>
            </a:r>
          </a:p>
        </p:txBody>
      </p:sp>
      <p:cxnSp>
        <p:nvCxnSpPr>
          <p:cNvPr id="94" name="Прямая со стрелкой 93"/>
          <p:cNvCxnSpPr/>
          <p:nvPr/>
        </p:nvCxnSpPr>
        <p:spPr>
          <a:xfrm>
            <a:off x="3071813" y="1023938"/>
            <a:ext cx="83344" cy="1869280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429000" y="4143375"/>
            <a:ext cx="2571750" cy="85725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Дети с задержкой психического развития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215062" y="3271614"/>
            <a:ext cx="2714625" cy="102148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chemeClr val="tx1"/>
                </a:solidFill>
              </a:rPr>
              <a:t>Дети с расстройствами аутистического спектра</a:t>
            </a: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16200000" flipH="1">
            <a:off x="3964782" y="2393156"/>
            <a:ext cx="3643312" cy="1000125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16200000" flipH="1">
            <a:off x="3929063" y="2428875"/>
            <a:ext cx="3071812" cy="357188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>
            <a:extLst>
              <a:ext uri="{FF2B5EF4-FFF2-40B4-BE49-F238E27FC236}">
                <a16:creationId xmlns="" xmlns:a16="http://schemas.microsoft.com/office/drawing/2014/main" id="{AD4F99B9-E42C-44C2-955A-3A2756060D38}"/>
              </a:ext>
            </a:extLst>
          </p:cNvPr>
          <p:cNvSpPr txBox="1">
            <a:spLocks/>
          </p:cNvSpPr>
          <p:nvPr/>
        </p:nvSpPr>
        <p:spPr>
          <a:xfrm>
            <a:off x="0" y="770793"/>
            <a:ext cx="9144000" cy="53838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marR="0" lvl="0" indent="0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1846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46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7172" name="Заголовок 1">
            <a:extLst>
              <a:ext uri="{FF2B5EF4-FFF2-40B4-BE49-F238E27FC236}">
                <a16:creationId xmlns="" xmlns:a16="http://schemas.microsoft.com/office/drawing/2014/main" id="{DCA85737-80E2-4CC3-A706-57C44D4D0A6A}"/>
              </a:ext>
            </a:extLst>
          </p:cNvPr>
          <p:cNvSpPr>
            <a:spLocks/>
          </p:cNvSpPr>
          <p:nvPr/>
        </p:nvSpPr>
        <p:spPr bwMode="auto">
          <a:xfrm>
            <a:off x="0" y="263769"/>
            <a:ext cx="9144000" cy="59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16531" marR="0" lvl="0" indent="-316531" algn="ctr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mazing Grotesk"/>
                <a:ea typeface="+mn-ea"/>
                <a:cs typeface="Arial" pitchFamily="34" charset="0"/>
              </a:rPr>
              <a:t>ВИДЫ АООП НОО и ООО</a:t>
            </a: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173" name="Rectangle 5">
            <a:extLst>
              <a:ext uri="{FF2B5EF4-FFF2-40B4-BE49-F238E27FC236}">
                <a16:creationId xmlns="" xmlns:a16="http://schemas.microsoft.com/office/drawing/2014/main" id="{032AEE99-932D-47C7-B225-27E4785A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20558"/>
            <a:ext cx="9144000" cy="37367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84408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6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C377B17-3E16-44E2-877B-C810A6590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803B31EF-59E0-4043-968F-E5C26FA144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676" y="927588"/>
            <a:ext cx="8862647" cy="469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2451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9562AF-FA8C-4584-B2BC-508A9DFA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7024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АООП НОО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85B636A-22CD-44AB-8F7B-91DC3DBFA0E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2400" y="762000"/>
            <a:ext cx="8884920" cy="5821362"/>
          </a:xfrm>
        </p:spPr>
        <p:txBody>
          <a:bodyPr/>
          <a:lstStyle/>
          <a:p>
            <a:r>
              <a:rPr lang="ru-RU" dirty="0"/>
              <a:t>1.	АООП НОО для слабослышащих обучающихся (Вариант 2.1.) – 1чел.</a:t>
            </a:r>
          </a:p>
          <a:p>
            <a:r>
              <a:rPr lang="ru-RU" dirty="0"/>
              <a:t>2.	АООП НОО для обучающихся с ТНР (Вариант 5.1) – 10 чел.</a:t>
            </a:r>
          </a:p>
          <a:p>
            <a:r>
              <a:rPr lang="ru-RU" dirty="0"/>
              <a:t>3.	АООП НОО для обучающихся с НОДА (Вариант 6.1) – 1 чел.</a:t>
            </a:r>
          </a:p>
          <a:p>
            <a:r>
              <a:rPr lang="ru-RU" dirty="0"/>
              <a:t>4.	АООП НОО для обучающихся с ЗПР с учетом психофизических особенностей слабовидящего обучающегося. (Вариант 7.1) – 1 чел.</a:t>
            </a:r>
          </a:p>
          <a:p>
            <a:r>
              <a:rPr lang="ru-RU" dirty="0"/>
              <a:t>5.	АООП НОО для обучающихся с ЗПР -(Вариант 7.1) – 2 чел.</a:t>
            </a:r>
          </a:p>
          <a:p>
            <a:r>
              <a:rPr lang="ru-RU" dirty="0"/>
              <a:t>6.	АООП НОО для обучающихся с ЗПР -(Вариант 7.2) – 4 чел.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634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19562AF-FA8C-4584-B2BC-508A9DFA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7504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АООП НОО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85B636A-22CD-44AB-8F7B-91DC3DBFA0E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59080" y="1523682"/>
            <a:ext cx="8884920" cy="5059680"/>
          </a:xfrm>
        </p:spPr>
        <p:txBody>
          <a:bodyPr/>
          <a:lstStyle/>
          <a:p>
            <a:r>
              <a:rPr lang="ru-RU" dirty="0"/>
              <a:t>7.	АООП НОО для обучающихся с РАС (Вариант.8.1) –</a:t>
            </a:r>
          </a:p>
          <a:p>
            <a:pPr marL="0" indent="0">
              <a:buNone/>
            </a:pPr>
            <a:r>
              <a:rPr lang="ru-RU" dirty="0"/>
              <a:t> 5 чел.</a:t>
            </a:r>
          </a:p>
          <a:p>
            <a:r>
              <a:rPr lang="ru-RU" dirty="0"/>
              <a:t>8.АООП НОО для обучающихся с РАС (Вариант.8.2) – 1 ч.</a:t>
            </a:r>
          </a:p>
          <a:p>
            <a:r>
              <a:rPr lang="ru-RU" dirty="0"/>
              <a:t>9.АООП НОО для обучающихся с РАС (Вариант 8.3) – 1 ч.</a:t>
            </a:r>
          </a:p>
          <a:p>
            <a:r>
              <a:rPr lang="ru-RU" dirty="0"/>
              <a:t>10.	АООП НОО для обучающихся с РАС легкой умственной отсталостью (интеллектуальными нарушениями (Вариант 8.3) – 2 чел.</a:t>
            </a:r>
          </a:p>
          <a:p>
            <a:r>
              <a:rPr lang="ru-RU" dirty="0"/>
              <a:t>11.	АООП НОО для обучающихся с РАС (Вариант 8.4) – </a:t>
            </a:r>
          </a:p>
          <a:p>
            <a:pPr marL="0" indent="0">
              <a:buNone/>
            </a:pPr>
            <a:r>
              <a:rPr lang="ru-RU" dirty="0"/>
              <a:t>1 чел.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0326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11857C70-2DAA-49D5-A122-662FF1292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274638"/>
            <a:ext cx="8290560" cy="85312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АООП ООО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020E94-5B0D-4049-AA46-752F1CF46FE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82880" y="1539240"/>
            <a:ext cx="8961120" cy="6294120"/>
          </a:xfrm>
        </p:spPr>
        <p:txBody>
          <a:bodyPr/>
          <a:lstStyle/>
          <a:p>
            <a:r>
              <a:rPr lang="ru-RU" dirty="0"/>
              <a:t>1.АООП ООО для слабослышащих обучающихся (Вариант 2.1.) – 3 чел.</a:t>
            </a:r>
          </a:p>
          <a:p>
            <a:r>
              <a:rPr lang="ru-RU" dirty="0"/>
              <a:t>2.АООП ООО для обучающихся с ТНР (Вариант 5.1) – 1ч. </a:t>
            </a:r>
          </a:p>
          <a:p>
            <a:r>
              <a:rPr lang="ru-RU" dirty="0"/>
              <a:t>3. АООП ООО для обучающихся с НОДА (Вариант 6.1)–1ч. </a:t>
            </a:r>
          </a:p>
          <a:p>
            <a:r>
              <a:rPr lang="ru-RU" dirty="0"/>
              <a:t>4. АООП ООО для обучающихся с ЗПР -(Вариант 7.1) – 6ч. </a:t>
            </a:r>
          </a:p>
          <a:p>
            <a:r>
              <a:rPr lang="ru-RU" dirty="0"/>
              <a:t>5.  АООП ООО для обучающихся с РАС (Вариант.8.1) – 1 ч.</a:t>
            </a:r>
          </a:p>
          <a:p>
            <a:r>
              <a:rPr lang="ru-RU" dirty="0"/>
              <a:t>6. АООП ООО для обучающихся с УО (интеллектуальными нарушениями) с учетом психофизических особенностей обучающегося с НОДА (Вариант.1) – 1ч.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458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554</Words>
  <Application>Microsoft Office PowerPoint</Application>
  <PresentationFormat>Экран (4:3)</PresentationFormat>
  <Paragraphs>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Справедливость</vt:lpstr>
      <vt:lpstr>Презентация1</vt:lpstr>
      <vt:lpstr>О создании комфортной образовательной среды для разных категорий детей с инвалидностью и ОВЗ</vt:lpstr>
      <vt:lpstr>Акция «Зажги синим!»</vt:lpstr>
      <vt:lpstr>Региональная инновационная площадка</vt:lpstr>
      <vt:lpstr>Дети с ограниченными  возможностями здоровья  - это дети, состояние здоровья которых препятствует освоению образовательных программ вне специальных условий обучения и воспитания.  </vt:lpstr>
      <vt:lpstr>Слайд 5</vt:lpstr>
      <vt:lpstr>Слайд 6</vt:lpstr>
      <vt:lpstr>АООП НОО</vt:lpstr>
      <vt:lpstr>АООП НОО</vt:lpstr>
      <vt:lpstr>АООП ООО</vt:lpstr>
      <vt:lpstr>Специальные образовательные условия</vt:lpstr>
      <vt:lpstr>Слайд 11</vt:lpstr>
      <vt:lpstr>Слайд 12</vt:lpstr>
      <vt:lpstr>Слайд 13</vt:lpstr>
      <vt:lpstr>Слайд 14</vt:lpstr>
      <vt:lpstr>Слайд 15</vt:lpstr>
      <vt:lpstr>Результаты и эффекты, достигнутые в рамках социального  проектирования</vt:lpstr>
      <vt:lpstr>Результаты и эффекты, достигнутые в рамках социального  проектирования</vt:lpstr>
      <vt:lpstr>Слайд 18</vt:lpstr>
      <vt:lpstr>Слайд 19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педагогических условий для обучения детей с ОВЗ в начальной школе</dc:title>
  <dc:creator>Professional</dc:creator>
  <cp:lastModifiedBy>Виктор В. Зеленский</cp:lastModifiedBy>
  <cp:revision>23</cp:revision>
  <dcterms:modified xsi:type="dcterms:W3CDTF">2025-09-04T09:08:41Z</dcterms:modified>
</cp:coreProperties>
</file>